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2C90223C-E241-49DB-AD6C-92D7E24766B1}">
          <p14:sldIdLst>
            <p14:sldId id="256"/>
            <p14:sldId id="257"/>
            <p14:sldId id="258"/>
            <p14:sldId id="259"/>
            <p14:sldId id="260"/>
            <p14:sldId id="262"/>
          </p14:sldIdLst>
        </p14:section>
        <p14:section name="Sekcija bez naslova" id="{56AB810D-26BD-4EF0-845A-1176A7F1E607}">
          <p14:sldIdLst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49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81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45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421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00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6531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14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52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51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27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340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60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17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45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5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36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07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31136D-BEAB-41BE-A92C-762FFF0CB56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07C4-0CFA-4209-BF99-C0842B983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750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2514" y="97594"/>
            <a:ext cx="10818810" cy="1224631"/>
          </a:xfrm>
        </p:spPr>
        <p:txBody>
          <a:bodyPr/>
          <a:lstStyle/>
          <a:p>
            <a:r>
              <a:rPr lang="hr-HR" dirty="0"/>
              <a:t>DIGITALNO NASILJE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13732" y="1996580"/>
            <a:ext cx="8213292" cy="468832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hr-HR" dirty="0"/>
              <a:t>Što je digitalno nasilje?</a:t>
            </a:r>
          </a:p>
          <a:p>
            <a:pPr>
              <a:lnSpc>
                <a:spcPct val="170000"/>
              </a:lnSpc>
            </a:pPr>
            <a:r>
              <a:rPr lang="hr-HR" dirty="0"/>
              <a:t>KAKO SE DOLAZI DO DIGITALNOG NSILJA?</a:t>
            </a:r>
          </a:p>
          <a:p>
            <a:pPr>
              <a:lnSpc>
                <a:spcPct val="170000"/>
              </a:lnSpc>
            </a:pPr>
            <a:r>
              <a:rPr lang="hr-HR" dirty="0"/>
              <a:t>KAKO DA ZAUSTAVIMO DIGITALNO NASILJE?</a:t>
            </a:r>
          </a:p>
          <a:p>
            <a:pPr>
              <a:lnSpc>
                <a:spcPct val="170000"/>
              </a:lnSpc>
            </a:pPr>
            <a:r>
              <a:rPr lang="hr-HR" dirty="0"/>
              <a:t>KOJI SU SVE OBLICI DIGITALNOG NASILJA?</a:t>
            </a:r>
          </a:p>
          <a:p>
            <a:pPr>
              <a:lnSpc>
                <a:spcPct val="170000"/>
              </a:lnSpc>
            </a:pPr>
            <a:r>
              <a:rPr lang="hr-HR" dirty="0"/>
              <a:t>POSLJEDICE DIGITALNOG NASILJA?</a:t>
            </a:r>
          </a:p>
          <a:p>
            <a:pPr>
              <a:lnSpc>
                <a:spcPct val="170000"/>
              </a:lnSpc>
            </a:pPr>
            <a:r>
              <a:rPr lang="hr-HR" dirty="0"/>
              <a:t>10 NAJČEŠĆI PITANJA O DIGITALNOM NASILJU?</a:t>
            </a:r>
          </a:p>
          <a:p>
            <a:pPr>
              <a:lnSpc>
                <a:spcPct val="170000"/>
              </a:lnSpc>
            </a:pPr>
            <a:endParaRPr lang="hr-HR" dirty="0"/>
          </a:p>
          <a:p>
            <a:pPr>
              <a:lnSpc>
                <a:spcPct val="170000"/>
              </a:lnSpc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9" r="14226"/>
          <a:stretch/>
        </p:blipFill>
        <p:spPr>
          <a:xfrm>
            <a:off x="6887362" y="2239860"/>
            <a:ext cx="3866787" cy="307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30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3791" y="238828"/>
            <a:ext cx="8825659" cy="1103411"/>
          </a:xfrm>
        </p:spPr>
        <p:txBody>
          <a:bodyPr/>
          <a:lstStyle/>
          <a:p>
            <a:r>
              <a:rPr lang="hr-HR" dirty="0"/>
              <a:t>ŠTO JE DOGITALNO NSILJE? 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893698" y="1419498"/>
            <a:ext cx="5716827" cy="528809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svaki oblik nasilja koje nastaje upotrebom digitalnih tehnologija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 može se odvijati na društvenim mrežama, aplikacijama za razmjenu poruka, </a:t>
            </a:r>
            <a:r>
              <a:rPr lang="hr-HR" sz="2000" dirty="0" err="1"/>
              <a:t>gejming</a:t>
            </a:r>
            <a:r>
              <a:rPr lang="hr-HR" sz="2000" dirty="0"/>
              <a:t> platformama i mobilnim telefonima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 ponašanje koje se ponavlja i koje ima za cilj da uplaši, naljuti ili osramoti osobe koje su napadnute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525" y="2104019"/>
            <a:ext cx="4922050" cy="3063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495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446" y="0"/>
            <a:ext cx="11107024" cy="1065402"/>
          </a:xfrm>
        </p:spPr>
        <p:txBody>
          <a:bodyPr/>
          <a:lstStyle/>
          <a:p>
            <a:r>
              <a:rPr lang="hr-HR" dirty="0"/>
              <a:t>KAKO DOLAZI DO DIGITALNOG NASILJA?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49292" y="2195818"/>
            <a:ext cx="4060271" cy="24663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dijeljenjem,  snimanjem i fotografiranjem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slanjem poruka nepoznatim ljudima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5052" y="2195818"/>
            <a:ext cx="4453958" cy="261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503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9024" y="-78691"/>
            <a:ext cx="11752976" cy="1124245"/>
          </a:xfrm>
        </p:spPr>
        <p:txBody>
          <a:bodyPr/>
          <a:lstStyle/>
          <a:p>
            <a:r>
              <a:rPr lang="hr-HR" sz="3600" dirty="0"/>
              <a:t>KAKO DA ZAUSTAVIMO DIGITALNO NASILJE?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53297" y="1434488"/>
            <a:ext cx="8948647" cy="1910801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ako se nasilje događa na društvenoj mreži treba blokirati nasilnika i prijaviti nasilje toj društvenoj mreži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sakupi dokaze – poruke i slike koje dokazuju da si bio/la izložen/a nasilju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203" y="3244621"/>
            <a:ext cx="4926833" cy="276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087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8525" y="79783"/>
            <a:ext cx="9925725" cy="1057013"/>
          </a:xfrm>
        </p:spPr>
        <p:txBody>
          <a:bodyPr/>
          <a:lstStyle/>
          <a:p>
            <a:r>
              <a:rPr lang="hr-HR" dirty="0"/>
              <a:t>OBLICI DIGITALNOG NASILJA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53503" y="1400942"/>
            <a:ext cx="9484994" cy="525152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hr-HR" dirty="0" err="1">
                <a:solidFill>
                  <a:schemeClr val="tx1"/>
                </a:solidFill>
              </a:rPr>
              <a:t>objavljivanjE</a:t>
            </a:r>
            <a:r>
              <a:rPr lang="hr-HR" dirty="0">
                <a:solidFill>
                  <a:schemeClr val="tx1"/>
                </a:solidFill>
              </a:rPr>
              <a:t> intimnih fotografija bez pristanka osobe koja je na slici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hr-HR" dirty="0" err="1">
                <a:solidFill>
                  <a:schemeClr val="tx1"/>
                </a:solidFill>
              </a:rPr>
              <a:t>vrijeđanjE</a:t>
            </a:r>
            <a:endParaRPr lang="hr-HR" dirty="0">
              <a:solidFill>
                <a:schemeClr val="tx1"/>
              </a:solidFill>
            </a:endParaRP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hr-HR" dirty="0" err="1">
                <a:solidFill>
                  <a:schemeClr val="tx1"/>
                </a:solidFill>
              </a:rPr>
              <a:t>širenjE</a:t>
            </a:r>
            <a:r>
              <a:rPr lang="hr-HR" dirty="0">
                <a:solidFill>
                  <a:schemeClr val="tx1"/>
                </a:solidFill>
              </a:rPr>
              <a:t> neistinitih informacija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hr-HR" dirty="0" err="1">
                <a:solidFill>
                  <a:schemeClr val="tx1"/>
                </a:solidFill>
              </a:rPr>
              <a:t>otkrivanjE</a:t>
            </a:r>
            <a:r>
              <a:rPr lang="hr-HR" dirty="0">
                <a:solidFill>
                  <a:schemeClr val="tx1"/>
                </a:solidFill>
              </a:rPr>
              <a:t> nečijih tajni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lažno </a:t>
            </a:r>
            <a:r>
              <a:rPr lang="hr-HR" dirty="0" err="1">
                <a:solidFill>
                  <a:schemeClr val="tx1"/>
                </a:solidFill>
              </a:rPr>
              <a:t>predstavljanjE</a:t>
            </a:r>
            <a:endParaRPr lang="hr-HR" dirty="0">
              <a:solidFill>
                <a:schemeClr val="tx1"/>
              </a:solidFill>
            </a:endParaRPr>
          </a:p>
          <a:p>
            <a:pPr>
              <a:lnSpc>
                <a:spcPct val="300000"/>
              </a:lnSpc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8964"/>
            <a:ext cx="3605893" cy="285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64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2297" y="294813"/>
            <a:ext cx="9441810" cy="770589"/>
          </a:xfrm>
        </p:spPr>
        <p:txBody>
          <a:bodyPr/>
          <a:lstStyle/>
          <a:p>
            <a:r>
              <a:rPr lang="hr-HR" dirty="0"/>
              <a:t>POSLJEDICE DIGITALNOG NASILJA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83893" y="1596785"/>
            <a:ext cx="11824214" cy="458590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800" b="1" u="sng" dirty="0">
                <a:solidFill>
                  <a:schemeClr val="tx1"/>
                </a:solidFill>
              </a:rPr>
              <a:t>Mentalno</a:t>
            </a:r>
            <a:r>
              <a:rPr lang="hr-HR" sz="1800" dirty="0">
                <a:solidFill>
                  <a:schemeClr val="tx1"/>
                </a:solidFill>
              </a:rPr>
              <a:t> - Osjećaj uznemirenosti, neprijatnosti, neadekvatnosti, ljutnje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800" b="1" u="sng" dirty="0">
                <a:solidFill>
                  <a:schemeClr val="tx1"/>
                </a:solidFill>
              </a:rPr>
              <a:t>Emocionalno</a:t>
            </a:r>
            <a:r>
              <a:rPr lang="hr-HR" sz="1800" dirty="0">
                <a:solidFill>
                  <a:schemeClr val="tx1"/>
                </a:solidFill>
              </a:rPr>
              <a:t> – Osjećaj srama ili gubitak </a:t>
            </a:r>
            <a:r>
              <a:rPr lang="hr-HR" sz="1800" b="1" dirty="0">
                <a:solidFill>
                  <a:schemeClr val="tx1"/>
                </a:solidFill>
              </a:rPr>
              <a:t>Interesa</a:t>
            </a:r>
            <a:r>
              <a:rPr lang="hr-HR" sz="1800" dirty="0"/>
              <a:t> </a:t>
            </a:r>
            <a:r>
              <a:rPr lang="hr-HR" sz="1800" dirty="0">
                <a:solidFill>
                  <a:schemeClr val="tx1"/>
                </a:solidFill>
              </a:rPr>
              <a:t>za stvari u kojima je osoba prije uživala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800" b="1" u="sng" dirty="0" err="1">
                <a:solidFill>
                  <a:schemeClr val="tx1"/>
                </a:solidFill>
              </a:rPr>
              <a:t>FizičkO</a:t>
            </a:r>
            <a:r>
              <a:rPr lang="hr-HR" sz="1800" dirty="0">
                <a:solidFill>
                  <a:schemeClr val="tx1"/>
                </a:solidFill>
              </a:rPr>
              <a:t> - umor (gubitak sna) ili simptomi poput bolova u stomaku i glavobolje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r-HR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r-HR" sz="1800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hr-HR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Digitalno nasilje pojačava stres i patnju u svakodnevnom životu. Izloženost digitalnom nasilju povezana je sa depresijom i niskim samopouzdanjem.</a:t>
            </a:r>
          </a:p>
        </p:txBody>
      </p:sp>
    </p:spTree>
    <p:extLst>
      <p:ext uri="{BB962C8B-B14F-4D97-AF65-F5344CB8AC3E}">
        <p14:creationId xmlns:p14="http://schemas.microsoft.com/office/powerpoint/2010/main" val="26692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1453" y="137160"/>
            <a:ext cx="11824335" cy="882522"/>
          </a:xfrm>
        </p:spPr>
        <p:txBody>
          <a:bodyPr/>
          <a:lstStyle/>
          <a:p>
            <a:r>
              <a:rPr lang="hr-HR" sz="3200" dirty="0"/>
              <a:t>10 NAJČEŠĆIH PITANJA O DIGITALNOM NASILJU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87301" y="1466634"/>
            <a:ext cx="10628112" cy="5009667"/>
          </a:xfrm>
        </p:spPr>
        <p:txBody>
          <a:bodyPr>
            <a:normAutofit fontScale="85000" lnSpcReduction="20000"/>
          </a:bodyPr>
          <a:lstStyle/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Jesam li žrtva nasilja na internetu? Kako da razlikujem neslanu šalu od nasilja? </a:t>
            </a: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i="1" dirty="0">
                <a:solidFill>
                  <a:schemeClr val="tx1"/>
                </a:solidFill>
              </a:rPr>
              <a:t>Koje su posljedice digitalnog nasilja?</a:t>
            </a:r>
            <a:endParaRPr lang="hr-HR" sz="1800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i="1" dirty="0">
                <a:solidFill>
                  <a:schemeClr val="tx1"/>
                </a:solidFill>
              </a:rPr>
              <a:t>S kim trebam razgovarati ako sam žrtva nasilja na internetu?</a:t>
            </a:r>
            <a:endParaRPr lang="hr-HR" sz="1800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i="1" dirty="0">
                <a:solidFill>
                  <a:schemeClr val="tx1"/>
                </a:solidFill>
              </a:rPr>
              <a:t> Doživljavam nasilje na internetu, ali se bojim pričati s roditeljima o tome. Kako da im kažem za svoj problem?</a:t>
            </a:r>
            <a:endParaRPr lang="hr-HR" sz="1800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i="1" dirty="0">
                <a:solidFill>
                  <a:schemeClr val="tx1"/>
                </a:solidFill>
              </a:rPr>
              <a:t>Kako mogu pomoći prijateljima da prijave nasilje, osobito ako se oni boje sami prijaviti?</a:t>
            </a:r>
            <a:endParaRPr lang="hr-HR" sz="1800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i="1" dirty="0">
                <a:solidFill>
                  <a:schemeClr val="tx1"/>
                </a:solidFill>
              </a:rPr>
              <a:t>Internet mi omogućuje pristup raznim informacijama, ali me i izlaže mogućem nasilju. Kako da zaustavim nasilje, a da i dalje koristim digitalnu tehnologiju?</a:t>
            </a:r>
            <a:endParaRPr lang="hr-HR" sz="1800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i="1" dirty="0">
                <a:solidFill>
                  <a:schemeClr val="tx1"/>
                </a:solidFill>
              </a:rPr>
              <a:t>Kako da spriječim da netko zloupotrjebi moje osobne podatke na internetu?</a:t>
            </a:r>
            <a:endParaRPr lang="hr-HR" sz="1800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pl-PL" sz="1800" i="1" dirty="0">
                <a:solidFill>
                  <a:schemeClr val="tx1"/>
                </a:solidFill>
              </a:rPr>
              <a:t>postoji li kazna za digitalno nasilje?</a:t>
            </a:r>
            <a:endParaRPr lang="hr-HR" sz="1800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i="1" dirty="0">
                <a:solidFill>
                  <a:schemeClr val="tx1"/>
                </a:solidFill>
              </a:rPr>
              <a:t>Mogu li se tehnološke tvrtke smatrati odgovornim za digitalno nasilje?</a:t>
            </a:r>
            <a:endParaRPr lang="hr-HR" sz="1800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 </a:t>
            </a:r>
            <a:r>
              <a:rPr lang="hr-HR" sz="1800" i="1" dirty="0">
                <a:solidFill>
                  <a:schemeClr val="tx1"/>
                </a:solidFill>
              </a:rPr>
              <a:t>postoje li online alati za zaštitu djece i mladih od digitalnog nasilja?</a:t>
            </a:r>
            <a:endParaRPr lang="hr-HR" sz="1800" dirty="0">
              <a:solidFill>
                <a:schemeClr val="tx1"/>
              </a:solidFill>
            </a:endParaRPr>
          </a:p>
          <a:p>
            <a:pPr marL="457200" indent="-457200" algn="ctr">
              <a:lnSpc>
                <a:spcPct val="150000"/>
              </a:lnSpc>
              <a:buAutoNum type="arabicPeriod" startAt="2"/>
            </a:pPr>
            <a:endParaRPr lang="pl-PL" sz="1800" b="1" i="1" dirty="0">
              <a:solidFill>
                <a:schemeClr val="tx1"/>
              </a:solidFill>
            </a:endParaRPr>
          </a:p>
          <a:p>
            <a:pPr marL="457200" indent="-457200" algn="ctr">
              <a:lnSpc>
                <a:spcPct val="150000"/>
              </a:lnSpc>
              <a:buAutoNum type="arabicPeriod" startAt="2"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7848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09A1682-6835-47D0-A8D7-3679C7E0C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98" y="643855"/>
            <a:ext cx="5486204" cy="402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F1E28D9A-17EC-4846-8EC3-D6282EEC79A2}"/>
              </a:ext>
            </a:extLst>
          </p:cNvPr>
          <p:cNvSpPr/>
          <p:nvPr/>
        </p:nvSpPr>
        <p:spPr>
          <a:xfrm>
            <a:off x="1922421" y="5176007"/>
            <a:ext cx="8347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Stop nasilju na internetu!</a:t>
            </a:r>
          </a:p>
        </p:txBody>
      </p:sp>
    </p:spTree>
    <p:extLst>
      <p:ext uri="{BB962C8B-B14F-4D97-AF65-F5344CB8AC3E}">
        <p14:creationId xmlns:p14="http://schemas.microsoft.com/office/powerpoint/2010/main" val="3157699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241</Words>
  <Application>Microsoft Office PowerPoint</Application>
  <PresentationFormat>Široki zaslon</PresentationFormat>
  <Paragraphs>42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DIGITALNO NASILJE</vt:lpstr>
      <vt:lpstr>ŠTO JE DOGITALNO NSILJE? </vt:lpstr>
      <vt:lpstr>KAKO DOLAZI DO DIGITALNOG NASILJA?</vt:lpstr>
      <vt:lpstr>KAKO DA ZAUSTAVIMO DIGITALNO NASILJE?</vt:lpstr>
      <vt:lpstr>OBLICI DIGITALNOG NASILJA</vt:lpstr>
      <vt:lpstr>POSLJEDICE DIGITALNOG NASILJA</vt:lpstr>
      <vt:lpstr>10 NAJČEŠĆIH PITANJA O DIGITALNOM NASILJU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DIGITALNO NASILJE</dc:title>
  <dc:creator>Učenici</dc:creator>
  <cp:lastModifiedBy>Martina Radnić</cp:lastModifiedBy>
  <cp:revision>11</cp:revision>
  <dcterms:created xsi:type="dcterms:W3CDTF">2025-02-06T11:31:22Z</dcterms:created>
  <dcterms:modified xsi:type="dcterms:W3CDTF">2025-03-14T12:03:55Z</dcterms:modified>
</cp:coreProperties>
</file>